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308" r:id="rId4"/>
    <p:sldId id="306" r:id="rId5"/>
    <p:sldId id="322" r:id="rId6"/>
    <p:sldId id="323" r:id="rId7"/>
    <p:sldId id="309" r:id="rId8"/>
    <p:sldId id="324" r:id="rId9"/>
    <p:sldId id="325" r:id="rId10"/>
    <p:sldId id="303" r:id="rId11"/>
    <p:sldId id="326" r:id="rId12"/>
    <p:sldId id="327" r:id="rId13"/>
    <p:sldId id="304" r:id="rId14"/>
    <p:sldId id="328" r:id="rId15"/>
    <p:sldId id="329" r:id="rId16"/>
    <p:sldId id="305" r:id="rId17"/>
    <p:sldId id="330" r:id="rId18"/>
    <p:sldId id="331" r:id="rId19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984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 snapToObjects="1">
      <p:cViewPr>
        <p:scale>
          <a:sx n="66" d="100"/>
          <a:sy n="66" d="100"/>
        </p:scale>
        <p:origin x="-2934" y="-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0" charset="0"/>
              </a:defRPr>
            </a:lvl1pPr>
          </a:lstStyle>
          <a:p>
            <a:fld id="{48071EF0-DF02-4B6D-8A79-6611D3B60CBC}" type="datetime1">
              <a:rPr lang="en-US"/>
              <a:pPr/>
              <a:t>8/31/2011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0" charset="0"/>
              </a:defRPr>
            </a:lvl1pPr>
          </a:lstStyle>
          <a:p>
            <a:fld id="{7A2D4882-17B0-4C26-8D77-F372DDE2312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07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0" charset="0"/>
              </a:defRPr>
            </a:lvl1pPr>
          </a:lstStyle>
          <a:p>
            <a:fld id="{5FD4E6BB-EAA2-4BAB-BE89-2C722702A425}" type="datetime1">
              <a:rPr lang="en-US"/>
              <a:pPr/>
              <a:t>8/31/2011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0" charset="0"/>
              </a:defRPr>
            </a:lvl1pPr>
          </a:lstStyle>
          <a:p>
            <a:fld id="{05133AF5-309A-4B44-9C80-FFE5C941D62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98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0238980B-643F-431D-B9E1-A701A9BAF8DC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BD0F40E-B711-4B81-BFF7-CD3EF8BC2D2D}" type="slidenum">
              <a:rPr lang="en-US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BD0F40E-B711-4B81-BFF7-CD3EF8BC2D2D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BD0F40E-B711-4B81-BFF7-CD3EF8BC2D2D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BD0F40E-B711-4B81-BFF7-CD3EF8BC2D2D}" type="slidenum">
              <a:rPr lang="en-US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BD0F40E-B711-4B81-BFF7-CD3EF8BC2D2D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BD0F40E-B711-4B81-BFF7-CD3EF8BC2D2D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BD0F40E-B711-4B81-BFF7-CD3EF8BC2D2D}" type="slidenum">
              <a:rPr lang="en-US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BD0F40E-B711-4B81-BFF7-CD3EF8BC2D2D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BD0F40E-B711-4B81-BFF7-CD3EF8BC2D2D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991DF44E-69AE-4086-9887-47BFEF52C4CC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BD0F40E-B711-4B81-BFF7-CD3EF8BC2D2D}" type="slidenum">
              <a:rPr lang="en-US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BD0F40E-B711-4B81-BFF7-CD3EF8BC2D2D}" type="slidenum">
              <a:rPr lang="en-US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BD0F40E-B711-4B81-BFF7-CD3EF8BC2D2D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BD0F40E-B711-4B81-BFF7-CD3EF8BC2D2D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BD0F40E-B711-4B81-BFF7-CD3EF8BC2D2D}" type="slidenum">
              <a:rPr lang="en-US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BD0F40E-B711-4B81-BFF7-CD3EF8BC2D2D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BD0F40E-B711-4B81-BFF7-CD3EF8BC2D2D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99CD18-11DC-47C7-8285-8E7FD55F1BC5}" type="datetime1">
              <a:rPr lang="en-US"/>
              <a:pPr/>
              <a:t>8/31/2011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038FF-9F01-47A8-ACC9-BE21DBE17BD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C3B82-F97B-4E93-A9F1-20C709D4967D}" type="datetime1">
              <a:rPr lang="en-US"/>
              <a:pPr/>
              <a:t>8/31/2011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0AE1C-4211-47F7-86C8-BB420E75A5D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7C67F0-063E-4DDD-9662-B3CEA118B524}" type="datetime1">
              <a:rPr lang="en-US"/>
              <a:pPr/>
              <a:t>8/31/2011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0F20E-8196-4D12-8E86-374B33DB8FA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9F4359-0571-4504-A9BD-C49858C1E20A}" type="datetime1">
              <a:rPr lang="en-US"/>
              <a:pPr/>
              <a:t>8/31/2011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C655E-A03F-4872-9766-79997F35FEF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67E7E1-8DAC-402E-9839-F97A6A264D4E}" type="datetime1">
              <a:rPr lang="en-US"/>
              <a:pPr/>
              <a:t>8/31/2011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CE98A-0713-4B4F-B455-F36D8EDF96D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EB35F7-8455-43D0-AC0F-A0AEB3496A93}" type="datetime1">
              <a:rPr lang="en-US"/>
              <a:pPr/>
              <a:t>8/31/2011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94E21-D2A2-4812-BCC2-2DDC9B1194E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4B7CE0-7F10-4C90-979F-3949B32C20C8}" type="datetime1">
              <a:rPr lang="en-US"/>
              <a:pPr/>
              <a:t>8/31/2011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F2694-9AAD-4DF8-A667-D09CFE90F5F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3DBC6D-286A-4CB1-B575-0EFDEB61FC04}" type="datetime1">
              <a:rPr lang="en-US"/>
              <a:pPr/>
              <a:t>8/31/2011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AF2D2-48A4-462C-AFB2-14CD63D1270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AC9D69-0EAD-4F44-B171-B6BB5D594F19}" type="datetime1">
              <a:rPr lang="en-US"/>
              <a:pPr/>
              <a:t>8/31/2011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69563-FDDE-42EC-A9B6-D8325570246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EA850D-DD38-413D-A036-59D8FA3B7C69}" type="datetime1">
              <a:rPr lang="en-US"/>
              <a:pPr/>
              <a:t>8/31/2011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714F6-30C1-432C-8A5D-D7636E95229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89F32E-6C8C-4784-A015-C6EBD5C0C414}" type="datetime1">
              <a:rPr lang="en-US"/>
              <a:pPr/>
              <a:t>8/31/2011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80D68-B753-4AAE-9548-AA02528551A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0" charset="0"/>
              </a:defRPr>
            </a:lvl1pPr>
          </a:lstStyle>
          <a:p>
            <a:fld id="{D843D898-90B3-412B-A2A3-299FE6C743E1}" type="datetime1">
              <a:rPr lang="en-US"/>
              <a:pPr/>
              <a:t>8/31/2011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0" charset="0"/>
              </a:defRPr>
            </a:lvl1pPr>
          </a:lstStyle>
          <a:p>
            <a:fld id="{F572EE85-27DD-4DA8-968C-31D2F224537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304800" y="1066800"/>
            <a:ext cx="8153400" cy="4114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Arizona Independent Redistricting Commission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Compactness Measures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i="1" dirty="0" smtClean="0">
                <a:solidFill>
                  <a:srgbClr val="984807"/>
                </a:solidFill>
              </a:rPr>
              <a:t>Measurements of Compactness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Population Polygon Test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 smtClean="0"/>
              <a:t>Computes the ratio of the district population to the approximate population of the convex hull of the district (minimum convex polygon which completely contains the district). </a:t>
            </a:r>
          </a:p>
          <a:p>
            <a:r>
              <a:rPr lang="en-US" sz="1800" dirty="0" smtClean="0"/>
              <a:t>The measure is always between 0 and 1, with 1 being the most compact. </a:t>
            </a:r>
          </a:p>
          <a:p>
            <a:r>
              <a:rPr lang="en-US" sz="1800" dirty="0" smtClean="0"/>
              <a:t>The Population Polygon test computes one number for each district and the minimum, maximum, mean and standard deviation for the plan.</a:t>
            </a:r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5029200" y="1842290"/>
          <a:ext cx="2670175" cy="4558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988"/>
                <a:gridCol w="1373187"/>
              </a:tblGrid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Score</a:t>
                      </a:r>
                      <a:endParaRPr lang="en-US" dirty="0"/>
                    </a:p>
                  </a:txBody>
                  <a:tcPr/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.88</a:t>
                      </a:r>
                      <a:endParaRPr lang="en-US" dirty="0"/>
                    </a:p>
                  </a:txBody>
                  <a:tcPr/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.50</a:t>
                      </a:r>
                      <a:endParaRPr lang="en-US" dirty="0"/>
                    </a:p>
                  </a:txBody>
                  <a:tcPr/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.37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.50</a:t>
                      </a:r>
                      <a:endParaRPr lang="en-US" dirty="0"/>
                    </a:p>
                  </a:txBody>
                  <a:tcPr/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.40</a:t>
                      </a:r>
                      <a:endParaRPr lang="en-US" dirty="0"/>
                    </a:p>
                  </a:txBody>
                  <a:tcPr/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.94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.82</a:t>
                      </a:r>
                      <a:endParaRPr lang="en-US" dirty="0"/>
                    </a:p>
                  </a:txBody>
                  <a:tcPr/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.80</a:t>
                      </a:r>
                    </a:p>
                  </a:txBody>
                  <a:tcPr/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.93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8001000" y="5715000"/>
            <a:ext cx="914400" cy="685800"/>
          </a:xfrm>
          <a:prstGeom prst="rect">
            <a:avLst/>
          </a:prstGeom>
        </p:spPr>
        <p:txBody>
          <a:bodyPr anchor="ctr"/>
          <a:lstStyle/>
          <a:p>
            <a:pPr algn="ctr"/>
            <a:fld id="{CB1A892D-B381-4CBE-8428-2A01FDF2780B}" type="slidenum">
              <a:rPr lang="en-US" sz="4000">
                <a:solidFill>
                  <a:schemeClr val="bg1"/>
                </a:solidFill>
                <a:latin typeface="Calibri" pitchFamily="-110" charset="0"/>
              </a:rPr>
              <a:pPr algn="ctr"/>
              <a:t>10</a:t>
            </a:fld>
            <a:endParaRPr lang="en-US" sz="4000" dirty="0">
              <a:solidFill>
                <a:schemeClr val="bg1"/>
              </a:solidFill>
              <a:latin typeface="Calibri" pitchFamily="-110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914400"/>
            <a:ext cx="7772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en-US" sz="2000" dirty="0">
              <a:latin typeface="Calibri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i="1" dirty="0" smtClean="0">
                <a:solidFill>
                  <a:srgbClr val="984807"/>
                </a:solidFill>
              </a:rPr>
              <a:t>Measurements of Compactness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/>
          <a:lstStyle/>
          <a:p>
            <a:r>
              <a:rPr lang="en-US" dirty="0" smtClean="0"/>
              <a:t>Population Polygon Test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572000" cy="395128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Grid CD 6 is the best</a:t>
            </a:r>
          </a:p>
          <a:p>
            <a:pPr marL="0" indent="0">
              <a:buNone/>
            </a:pPr>
            <a:r>
              <a:rPr lang="en-US" sz="1800" dirty="0" smtClean="0"/>
              <a:t>under the Population Polygon Test</a:t>
            </a:r>
            <a:endParaRPr lang="en-US" dirty="0" smtClean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001000" y="5715000"/>
            <a:ext cx="914400" cy="685800"/>
          </a:xfrm>
          <a:prstGeom prst="rect">
            <a:avLst/>
          </a:prstGeom>
        </p:spPr>
        <p:txBody>
          <a:bodyPr anchor="ctr"/>
          <a:lstStyle/>
          <a:p>
            <a:pPr algn="ctr"/>
            <a:fld id="{CB1A892D-B381-4CBE-8428-2A01FDF2780B}" type="slidenum">
              <a:rPr lang="en-US" sz="4000">
                <a:solidFill>
                  <a:prstClr val="white"/>
                </a:solidFill>
                <a:latin typeface="Calibri" pitchFamily="-110" charset="0"/>
              </a:rPr>
              <a:pPr algn="ctr"/>
              <a:t>11</a:t>
            </a:fld>
            <a:endParaRPr lang="en-US" sz="4000" dirty="0">
              <a:solidFill>
                <a:prstClr val="white"/>
              </a:solidFill>
              <a:latin typeface="Calibri" pitchFamily="-110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02374"/>
            <a:ext cx="4114800" cy="333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91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i="1" dirty="0" smtClean="0">
                <a:solidFill>
                  <a:srgbClr val="984807"/>
                </a:solidFill>
              </a:rPr>
              <a:t>Measurements of Compactness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/>
          <a:lstStyle/>
          <a:p>
            <a:r>
              <a:rPr lang="en-US" dirty="0" smtClean="0"/>
              <a:t>Population Polygon Test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572000" cy="395128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Grid CD 3 is the worst</a:t>
            </a:r>
          </a:p>
          <a:p>
            <a:pPr marL="0" indent="0">
              <a:buNone/>
            </a:pPr>
            <a:r>
              <a:rPr lang="en-US" sz="1800" dirty="0" smtClean="0"/>
              <a:t>under the Population Polygon Test</a:t>
            </a:r>
            <a:endParaRPr lang="en-US" dirty="0" smtClean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001000" y="5715000"/>
            <a:ext cx="914400" cy="685800"/>
          </a:xfrm>
          <a:prstGeom prst="rect">
            <a:avLst/>
          </a:prstGeom>
        </p:spPr>
        <p:txBody>
          <a:bodyPr anchor="ctr"/>
          <a:lstStyle/>
          <a:p>
            <a:pPr algn="ctr"/>
            <a:fld id="{CB1A892D-B381-4CBE-8428-2A01FDF2780B}" type="slidenum">
              <a:rPr lang="en-US" sz="4000">
                <a:solidFill>
                  <a:prstClr val="white"/>
                </a:solidFill>
                <a:latin typeface="Calibri" pitchFamily="-110" charset="0"/>
              </a:rPr>
              <a:pPr algn="ctr"/>
              <a:t>12</a:t>
            </a:fld>
            <a:endParaRPr lang="en-US" sz="4000" dirty="0">
              <a:solidFill>
                <a:prstClr val="white"/>
              </a:solidFill>
              <a:latin typeface="Calibri" pitchFamily="-110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3886200" cy="303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45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i="1" dirty="0" smtClean="0">
                <a:solidFill>
                  <a:srgbClr val="984807"/>
                </a:solidFill>
              </a:rPr>
              <a:t>Measurements of Compactness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Population Circle Test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 smtClean="0"/>
              <a:t>The population circle test computes the ratio of the district population to the approximate population of the minimum enclosing circle of the district. </a:t>
            </a:r>
          </a:p>
          <a:p>
            <a:r>
              <a:rPr lang="en-US" sz="1800" dirty="0" smtClean="0"/>
              <a:t>The population of the circle is approximated by overlaying it with a base layer, such as Census Blocks. The measure is always between 0 and 1, with 1 being the most compact. </a:t>
            </a:r>
          </a:p>
          <a:p>
            <a:r>
              <a:rPr lang="en-US" sz="1800" dirty="0" smtClean="0"/>
              <a:t>The test computes one number for each district and the minimum, maximum, mean and standard deviation for the plan.</a:t>
            </a:r>
            <a:endParaRPr lang="en-US" dirty="0" smtClean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5029200" y="1842290"/>
          <a:ext cx="2670175" cy="4558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988"/>
                <a:gridCol w="1373187"/>
              </a:tblGrid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Score</a:t>
                      </a:r>
                      <a:endParaRPr lang="en-US" dirty="0"/>
                    </a:p>
                  </a:txBody>
                  <a:tcPr/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.63</a:t>
                      </a:r>
                      <a:endParaRPr lang="en-US" dirty="0"/>
                    </a:p>
                  </a:txBody>
                  <a:tcPr/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.41</a:t>
                      </a:r>
                      <a:endParaRPr lang="en-US" dirty="0"/>
                    </a:p>
                  </a:txBody>
                  <a:tcPr/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.17</a:t>
                      </a:r>
                      <a:endParaRPr lang="en-US" dirty="0"/>
                    </a:p>
                  </a:txBody>
                  <a:tcPr/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.15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.27</a:t>
                      </a:r>
                      <a:endParaRPr lang="en-US" dirty="0"/>
                    </a:p>
                  </a:txBody>
                  <a:tcPr/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.64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.45</a:t>
                      </a:r>
                      <a:endParaRPr lang="en-US" dirty="0"/>
                    </a:p>
                  </a:txBody>
                  <a:tcPr/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.48</a:t>
                      </a:r>
                    </a:p>
                  </a:txBody>
                  <a:tcPr/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.64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8001000" y="5715000"/>
            <a:ext cx="914400" cy="685800"/>
          </a:xfrm>
          <a:prstGeom prst="rect">
            <a:avLst/>
          </a:prstGeom>
        </p:spPr>
        <p:txBody>
          <a:bodyPr anchor="ctr"/>
          <a:lstStyle/>
          <a:p>
            <a:pPr algn="ctr"/>
            <a:fld id="{CB1A892D-B381-4CBE-8428-2A01FDF2780B}" type="slidenum">
              <a:rPr lang="en-US" sz="4000">
                <a:solidFill>
                  <a:schemeClr val="bg1"/>
                </a:solidFill>
                <a:latin typeface="Calibri" pitchFamily="-110" charset="0"/>
              </a:rPr>
              <a:pPr algn="ctr"/>
              <a:t>13</a:t>
            </a:fld>
            <a:endParaRPr lang="en-US" sz="4000" dirty="0">
              <a:solidFill>
                <a:schemeClr val="bg1"/>
              </a:solidFill>
              <a:latin typeface="Calibri" pitchFamily="-110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914400"/>
            <a:ext cx="7772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en-US" sz="2000" dirty="0">
              <a:latin typeface="Calibri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i="1" dirty="0" smtClean="0">
                <a:solidFill>
                  <a:srgbClr val="984807"/>
                </a:solidFill>
              </a:rPr>
              <a:t>Measurements of Compactness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/>
          <a:lstStyle/>
          <a:p>
            <a:r>
              <a:rPr lang="en-US" dirty="0" smtClean="0"/>
              <a:t>Population Circle Test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572000" cy="395128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Grid CDs 6 and 9 are the best</a:t>
            </a:r>
          </a:p>
          <a:p>
            <a:pPr marL="0" indent="0">
              <a:buNone/>
            </a:pPr>
            <a:r>
              <a:rPr lang="en-US" sz="1800" dirty="0" smtClean="0"/>
              <a:t>under the Population Circle Test</a:t>
            </a:r>
            <a:endParaRPr lang="en-US" dirty="0" smtClean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001000" y="5715000"/>
            <a:ext cx="914400" cy="685800"/>
          </a:xfrm>
          <a:prstGeom prst="rect">
            <a:avLst/>
          </a:prstGeom>
        </p:spPr>
        <p:txBody>
          <a:bodyPr anchor="ctr"/>
          <a:lstStyle/>
          <a:p>
            <a:pPr algn="ctr"/>
            <a:fld id="{CB1A892D-B381-4CBE-8428-2A01FDF2780B}" type="slidenum">
              <a:rPr lang="en-US" sz="4000">
                <a:solidFill>
                  <a:prstClr val="white"/>
                </a:solidFill>
                <a:latin typeface="Calibri" pitchFamily="-110" charset="0"/>
              </a:rPr>
              <a:pPr algn="ctr"/>
              <a:t>14</a:t>
            </a:fld>
            <a:endParaRPr lang="en-US" sz="4000" dirty="0">
              <a:solidFill>
                <a:prstClr val="white"/>
              </a:solidFill>
              <a:latin typeface="Calibri" pitchFamily="-110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200"/>
            <a:ext cx="3124200" cy="252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55458"/>
            <a:ext cx="2667000" cy="240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23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i="1" dirty="0" smtClean="0">
                <a:solidFill>
                  <a:srgbClr val="984807"/>
                </a:solidFill>
              </a:rPr>
              <a:t>Measurements of Compactness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/>
          <a:lstStyle/>
          <a:p>
            <a:r>
              <a:rPr lang="en-US" dirty="0" smtClean="0"/>
              <a:t>Population Circle Test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572000" cy="395128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Grid CDs 4 is the worst </a:t>
            </a:r>
          </a:p>
          <a:p>
            <a:pPr marL="0" indent="0">
              <a:buNone/>
            </a:pPr>
            <a:r>
              <a:rPr lang="en-US" sz="1800" dirty="0" smtClean="0"/>
              <a:t>under the Population Circle Test</a:t>
            </a:r>
            <a:endParaRPr lang="en-US" dirty="0" smtClean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001000" y="5715000"/>
            <a:ext cx="914400" cy="685800"/>
          </a:xfrm>
          <a:prstGeom prst="rect">
            <a:avLst/>
          </a:prstGeom>
        </p:spPr>
        <p:txBody>
          <a:bodyPr anchor="ctr"/>
          <a:lstStyle/>
          <a:p>
            <a:pPr algn="ctr"/>
            <a:fld id="{CB1A892D-B381-4CBE-8428-2A01FDF2780B}" type="slidenum">
              <a:rPr lang="en-US" sz="4000">
                <a:solidFill>
                  <a:prstClr val="white"/>
                </a:solidFill>
                <a:latin typeface="Calibri" pitchFamily="-110" charset="0"/>
              </a:rPr>
              <a:pPr algn="ctr"/>
              <a:t>15</a:t>
            </a:fld>
            <a:endParaRPr lang="en-US" sz="4000" dirty="0">
              <a:solidFill>
                <a:prstClr val="white"/>
              </a:solidFill>
              <a:latin typeface="Calibri" pitchFamily="-110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3352800" cy="422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38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i="1" dirty="0" smtClean="0">
                <a:solidFill>
                  <a:srgbClr val="984807"/>
                </a:solidFill>
              </a:rPr>
              <a:t>Measurements of Compactness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Ehrenburg Test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 smtClean="0"/>
              <a:t>The Ehrenburg test computes the ratio of the largest inscribed circle divided by the area of the district. The measure is always between 0 and 1, with 1 being the most compact. </a:t>
            </a:r>
          </a:p>
          <a:p>
            <a:r>
              <a:rPr lang="en-US" sz="1800" dirty="0" smtClean="0"/>
              <a:t>The Ehrenburg test computes one number for each district and the minimum, maximum, mean and standard deviation for the plan.</a:t>
            </a:r>
            <a:endParaRPr lang="en-US" dirty="0" smtClean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5029200" y="1842290"/>
          <a:ext cx="2670175" cy="4558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988"/>
                <a:gridCol w="1373187"/>
              </a:tblGrid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Score</a:t>
                      </a:r>
                      <a:endParaRPr lang="en-US" dirty="0"/>
                    </a:p>
                  </a:txBody>
                  <a:tcPr/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.63</a:t>
                      </a:r>
                      <a:endParaRPr lang="en-US" dirty="0"/>
                    </a:p>
                  </a:txBody>
                  <a:tcPr/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.39</a:t>
                      </a:r>
                      <a:endParaRPr lang="en-US" dirty="0"/>
                    </a:p>
                  </a:txBody>
                  <a:tcPr/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.53</a:t>
                      </a:r>
                      <a:endParaRPr lang="en-US" dirty="0"/>
                    </a:p>
                  </a:txBody>
                  <a:tcPr/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.66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.26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.39</a:t>
                      </a:r>
                      <a:endParaRPr lang="en-US" dirty="0"/>
                    </a:p>
                  </a:txBody>
                  <a:tcPr/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.57</a:t>
                      </a:r>
                      <a:endParaRPr lang="en-US" dirty="0"/>
                    </a:p>
                  </a:txBody>
                  <a:tcPr/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.38</a:t>
                      </a:r>
                    </a:p>
                  </a:txBody>
                  <a:tcPr/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.63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8001000" y="5715000"/>
            <a:ext cx="914400" cy="685800"/>
          </a:xfrm>
          <a:prstGeom prst="rect">
            <a:avLst/>
          </a:prstGeom>
        </p:spPr>
        <p:txBody>
          <a:bodyPr anchor="ctr"/>
          <a:lstStyle/>
          <a:p>
            <a:pPr algn="ctr"/>
            <a:fld id="{CB1A892D-B381-4CBE-8428-2A01FDF2780B}" type="slidenum">
              <a:rPr lang="en-US" sz="4000">
                <a:solidFill>
                  <a:schemeClr val="bg1"/>
                </a:solidFill>
                <a:latin typeface="Calibri" pitchFamily="-110" charset="0"/>
              </a:rPr>
              <a:pPr algn="ctr"/>
              <a:t>16</a:t>
            </a:fld>
            <a:endParaRPr lang="en-US" sz="4000" dirty="0">
              <a:solidFill>
                <a:schemeClr val="bg1"/>
              </a:solidFill>
              <a:latin typeface="Calibri" pitchFamily="-110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914400"/>
            <a:ext cx="7772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en-US" sz="2000" dirty="0">
              <a:latin typeface="Calibri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i="1" dirty="0" smtClean="0">
                <a:solidFill>
                  <a:srgbClr val="984807"/>
                </a:solidFill>
              </a:rPr>
              <a:t>Measurements of Compactness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/>
          <a:lstStyle/>
          <a:p>
            <a:r>
              <a:rPr lang="en-US" dirty="0" smtClean="0"/>
              <a:t>Ehrenburg Test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572000" cy="395128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Grid </a:t>
            </a:r>
            <a:r>
              <a:rPr lang="en-US" sz="1800" dirty="0" smtClean="0"/>
              <a:t>CD </a:t>
            </a:r>
            <a:r>
              <a:rPr lang="en-US" sz="1800" dirty="0" smtClean="0"/>
              <a:t>4 is the best </a:t>
            </a:r>
          </a:p>
          <a:p>
            <a:pPr marL="0" indent="0">
              <a:buNone/>
            </a:pPr>
            <a:r>
              <a:rPr lang="en-US" sz="1800" dirty="0" smtClean="0"/>
              <a:t>under the Ehrenburg Test</a:t>
            </a:r>
            <a:endParaRPr lang="en-US" dirty="0" smtClean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001000" y="5715000"/>
            <a:ext cx="914400" cy="685800"/>
          </a:xfrm>
          <a:prstGeom prst="rect">
            <a:avLst/>
          </a:prstGeom>
        </p:spPr>
        <p:txBody>
          <a:bodyPr anchor="ctr"/>
          <a:lstStyle/>
          <a:p>
            <a:pPr algn="ctr"/>
            <a:fld id="{CB1A892D-B381-4CBE-8428-2A01FDF2780B}" type="slidenum">
              <a:rPr lang="en-US" sz="4000">
                <a:solidFill>
                  <a:prstClr val="white"/>
                </a:solidFill>
                <a:latin typeface="Calibri" pitchFamily="-110" charset="0"/>
              </a:rPr>
              <a:pPr algn="ctr"/>
              <a:t>17</a:t>
            </a:fld>
            <a:endParaRPr lang="en-US" sz="4000" dirty="0">
              <a:solidFill>
                <a:prstClr val="white"/>
              </a:solidFill>
              <a:latin typeface="Calibri" pitchFamily="-110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3352800" cy="422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2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i="1" dirty="0" smtClean="0">
                <a:solidFill>
                  <a:srgbClr val="984807"/>
                </a:solidFill>
              </a:rPr>
              <a:t>Measurements of Compactness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/>
          <a:lstStyle/>
          <a:p>
            <a:r>
              <a:rPr lang="en-US" dirty="0" smtClean="0"/>
              <a:t>Ehrenburg Test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572000" cy="395128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Grid </a:t>
            </a:r>
            <a:r>
              <a:rPr lang="en-US" sz="1800" dirty="0" smtClean="0"/>
              <a:t>CD </a:t>
            </a:r>
            <a:r>
              <a:rPr lang="en-US" sz="1800" dirty="0" smtClean="0"/>
              <a:t>5 is the worst </a:t>
            </a:r>
          </a:p>
          <a:p>
            <a:pPr marL="0" indent="0">
              <a:buNone/>
            </a:pPr>
            <a:r>
              <a:rPr lang="en-US" sz="1800" dirty="0" smtClean="0"/>
              <a:t>under the Ehrenburg Test</a:t>
            </a:r>
            <a:endParaRPr lang="en-US" dirty="0" smtClean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001000" y="5715000"/>
            <a:ext cx="914400" cy="685800"/>
          </a:xfrm>
          <a:prstGeom prst="rect">
            <a:avLst/>
          </a:prstGeom>
        </p:spPr>
        <p:txBody>
          <a:bodyPr anchor="ctr"/>
          <a:lstStyle/>
          <a:p>
            <a:pPr algn="ctr"/>
            <a:fld id="{CB1A892D-B381-4CBE-8428-2A01FDF2780B}" type="slidenum">
              <a:rPr lang="en-US" sz="4000">
                <a:solidFill>
                  <a:prstClr val="white"/>
                </a:solidFill>
                <a:latin typeface="Calibri" pitchFamily="-110" charset="0"/>
              </a:rPr>
              <a:pPr algn="ctr"/>
              <a:t>18</a:t>
            </a:fld>
            <a:endParaRPr lang="en-US" sz="4000" dirty="0">
              <a:solidFill>
                <a:prstClr val="white"/>
              </a:solidFill>
              <a:latin typeface="Calibri" pitchFamily="-110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88609"/>
            <a:ext cx="2889250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4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639762"/>
          </a:xfrm>
        </p:spPr>
        <p:txBody>
          <a:bodyPr/>
          <a:lstStyle/>
          <a:p>
            <a:pPr eaLnBrk="1" hangingPunct="1"/>
            <a:r>
              <a:rPr lang="en-US" sz="3600" i="1" dirty="0" smtClean="0">
                <a:solidFill>
                  <a:srgbClr val="984807"/>
                </a:solidFill>
              </a:rPr>
              <a:t/>
            </a:r>
            <a:br>
              <a:rPr lang="en-US" sz="3600" i="1" dirty="0" smtClean="0">
                <a:solidFill>
                  <a:srgbClr val="984807"/>
                </a:solidFill>
              </a:rPr>
            </a:br>
            <a:r>
              <a:rPr lang="en-US" sz="3600" i="1" dirty="0" smtClean="0">
                <a:solidFill>
                  <a:srgbClr val="984807"/>
                </a:solidFill>
              </a:rPr>
              <a:t>Why is Compactness important</a:t>
            </a:r>
            <a:br>
              <a:rPr lang="en-US" sz="3600" i="1" dirty="0" smtClean="0">
                <a:solidFill>
                  <a:srgbClr val="984807"/>
                </a:solidFill>
              </a:rPr>
            </a:br>
            <a:endParaRPr lang="en-US" sz="3600" i="1" dirty="0" smtClean="0">
              <a:solidFill>
                <a:srgbClr val="98480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5791200"/>
            <a:ext cx="2133600" cy="517525"/>
          </a:xfrm>
        </p:spPr>
        <p:txBody>
          <a:bodyPr/>
          <a:lstStyle/>
          <a:p>
            <a:pPr algn="ctr"/>
            <a:fld id="{40569C26-AF3A-42F4-8B43-5922575A2878}" type="slidenum">
              <a:rPr lang="en-US" sz="4000">
                <a:solidFill>
                  <a:schemeClr val="bg1"/>
                </a:solidFill>
              </a:rPr>
              <a:pPr algn="ctr"/>
              <a:t>2</a:t>
            </a:fld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066801"/>
            <a:ext cx="469240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i="1" dirty="0" smtClean="0">
                <a:solidFill>
                  <a:srgbClr val="984807"/>
                </a:solidFill>
              </a:rPr>
              <a:t>Measurements of Compactness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Perimeter Test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 smtClean="0"/>
              <a:t>The Perimeter test computes the sum of the perimeters of all the districts. The Perimeter test computes one number for the whole plan. </a:t>
            </a:r>
          </a:p>
          <a:p>
            <a:r>
              <a:rPr lang="en-US" sz="1800" dirty="0" smtClean="0"/>
              <a:t>If you are comparing several plans, the plan with the smallest total perimeter is the most compact.</a:t>
            </a:r>
            <a:endParaRPr lang="en-US" sz="1800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001000" y="5715000"/>
            <a:ext cx="914400" cy="685800"/>
          </a:xfrm>
          <a:prstGeom prst="rect">
            <a:avLst/>
          </a:prstGeom>
        </p:spPr>
        <p:txBody>
          <a:bodyPr anchor="ctr"/>
          <a:lstStyle/>
          <a:p>
            <a:pPr algn="ctr"/>
            <a:fld id="{CB1A892D-B381-4CBE-8428-2A01FDF2780B}" type="slidenum">
              <a:rPr lang="en-US" sz="4000">
                <a:solidFill>
                  <a:schemeClr val="bg1"/>
                </a:solidFill>
                <a:latin typeface="Calibri" pitchFamily="-110" charset="0"/>
              </a:rPr>
              <a:pPr algn="ctr"/>
              <a:t>3</a:t>
            </a:fld>
            <a:endParaRPr lang="en-US" sz="4000" dirty="0">
              <a:solidFill>
                <a:schemeClr val="bg1"/>
              </a:solidFill>
              <a:latin typeface="Calibri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i="1" dirty="0" smtClean="0">
                <a:solidFill>
                  <a:srgbClr val="984807"/>
                </a:solidFill>
              </a:rPr>
              <a:t>Measurements of Compactness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Reock Test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 smtClean="0"/>
              <a:t>The Reock test is an area-based measure that compares each district to a circle, which is considered to be the most compact shape possible. </a:t>
            </a:r>
          </a:p>
          <a:p>
            <a:r>
              <a:rPr lang="en-US" sz="1800" dirty="0" smtClean="0"/>
              <a:t>For each district, the test computes the ratio of the area of the district to the area of the minimum enclosing circle for the district. </a:t>
            </a:r>
          </a:p>
          <a:p>
            <a:r>
              <a:rPr lang="en-US" sz="1800" dirty="0" smtClean="0"/>
              <a:t>The measure is always between 0 and 1, with 1 being the most compact. </a:t>
            </a:r>
            <a:endParaRPr lang="en-US" dirty="0" smtClean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5029200" y="1842290"/>
          <a:ext cx="2670175" cy="4558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988"/>
                <a:gridCol w="1373187"/>
              </a:tblGrid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Score</a:t>
                      </a:r>
                      <a:endParaRPr lang="en-US" dirty="0"/>
                    </a:p>
                  </a:txBody>
                  <a:tcPr/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.64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.55</a:t>
                      </a:r>
                      <a:endParaRPr lang="en-US" dirty="0"/>
                    </a:p>
                  </a:txBody>
                  <a:tcPr/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.44</a:t>
                      </a:r>
                      <a:endParaRPr lang="en-US" dirty="0"/>
                    </a:p>
                  </a:txBody>
                  <a:tcPr/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.48</a:t>
                      </a:r>
                      <a:endParaRPr lang="en-US" dirty="0"/>
                    </a:p>
                  </a:txBody>
                  <a:tcPr/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.43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.47</a:t>
                      </a:r>
                      <a:endParaRPr lang="en-US" dirty="0"/>
                    </a:p>
                  </a:txBody>
                  <a:tcPr/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.48</a:t>
                      </a:r>
                      <a:endParaRPr lang="en-US" dirty="0"/>
                    </a:p>
                  </a:txBody>
                  <a:tcPr/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.43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.60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8001000" y="5715000"/>
            <a:ext cx="914400" cy="685800"/>
          </a:xfrm>
          <a:prstGeom prst="rect">
            <a:avLst/>
          </a:prstGeom>
        </p:spPr>
        <p:txBody>
          <a:bodyPr anchor="ctr"/>
          <a:lstStyle/>
          <a:p>
            <a:pPr algn="ctr"/>
            <a:fld id="{CB1A892D-B381-4CBE-8428-2A01FDF2780B}" type="slidenum">
              <a:rPr lang="en-US" sz="4000">
                <a:solidFill>
                  <a:schemeClr val="bg1"/>
                </a:solidFill>
                <a:latin typeface="Calibri" pitchFamily="-110" charset="0"/>
              </a:rPr>
              <a:pPr algn="ctr"/>
              <a:t>4</a:t>
            </a:fld>
            <a:endParaRPr lang="en-US" sz="4000" dirty="0">
              <a:solidFill>
                <a:schemeClr val="bg1"/>
              </a:solidFill>
              <a:latin typeface="Calibri" pitchFamily="-110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914400"/>
            <a:ext cx="7772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en-US" sz="2000" dirty="0">
              <a:latin typeface="Calibri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i="1" dirty="0" smtClean="0">
                <a:solidFill>
                  <a:srgbClr val="984807"/>
                </a:solidFill>
              </a:rPr>
              <a:t>Measurements of Compactness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Reock Test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572000" cy="395128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Grid CD 1 is the best </a:t>
            </a:r>
          </a:p>
          <a:p>
            <a:pPr marL="0" indent="0">
              <a:buNone/>
            </a:pPr>
            <a:r>
              <a:rPr lang="en-US" sz="1800" dirty="0" smtClean="0"/>
              <a:t>under the Reock Test</a:t>
            </a:r>
            <a:endParaRPr lang="en-US" dirty="0" smtClean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001000" y="5715000"/>
            <a:ext cx="914400" cy="685800"/>
          </a:xfrm>
          <a:prstGeom prst="rect">
            <a:avLst/>
          </a:prstGeom>
        </p:spPr>
        <p:txBody>
          <a:bodyPr anchor="ctr"/>
          <a:lstStyle/>
          <a:p>
            <a:pPr algn="ctr"/>
            <a:fld id="{CB1A892D-B381-4CBE-8428-2A01FDF2780B}" type="slidenum">
              <a:rPr lang="en-US" sz="4000">
                <a:solidFill>
                  <a:prstClr val="white"/>
                </a:solidFill>
                <a:latin typeface="Calibri" pitchFamily="-110" charset="0"/>
              </a:rPr>
              <a:pPr algn="ctr"/>
              <a:t>5</a:t>
            </a:fld>
            <a:endParaRPr lang="en-US" sz="4000" dirty="0">
              <a:solidFill>
                <a:prstClr val="white"/>
              </a:solidFill>
              <a:latin typeface="Calibri" pitchFamily="-110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514" y="1826712"/>
            <a:ext cx="3048000" cy="38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74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i="1" dirty="0" smtClean="0">
                <a:solidFill>
                  <a:srgbClr val="984807"/>
                </a:solidFill>
              </a:rPr>
              <a:t>Measurements of Compactness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Reock Test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572000" cy="395128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Grid CDs 5 &amp; 8 are the worst </a:t>
            </a:r>
          </a:p>
          <a:p>
            <a:pPr marL="0" indent="0">
              <a:buNone/>
            </a:pPr>
            <a:r>
              <a:rPr lang="en-US" sz="1800" dirty="0" smtClean="0"/>
              <a:t>under the Reock Test</a:t>
            </a:r>
            <a:endParaRPr lang="en-US" dirty="0" smtClean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001000" y="5715000"/>
            <a:ext cx="914400" cy="685800"/>
          </a:xfrm>
          <a:prstGeom prst="rect">
            <a:avLst/>
          </a:prstGeom>
        </p:spPr>
        <p:txBody>
          <a:bodyPr anchor="ctr"/>
          <a:lstStyle/>
          <a:p>
            <a:pPr algn="ctr"/>
            <a:fld id="{CB1A892D-B381-4CBE-8428-2A01FDF2780B}" type="slidenum">
              <a:rPr lang="en-US" sz="4000">
                <a:solidFill>
                  <a:prstClr val="white"/>
                </a:solidFill>
                <a:latin typeface="Calibri" pitchFamily="-110" charset="0"/>
              </a:rPr>
              <a:pPr algn="ctr"/>
              <a:t>6</a:t>
            </a:fld>
            <a:endParaRPr lang="en-US" sz="4000" dirty="0">
              <a:solidFill>
                <a:prstClr val="white"/>
              </a:solidFill>
              <a:latin typeface="Calibri" pitchFamily="-110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657" y="2971800"/>
            <a:ext cx="186014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67000"/>
            <a:ext cx="2667000" cy="308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73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i="1" dirty="0" smtClean="0">
                <a:solidFill>
                  <a:srgbClr val="984807"/>
                </a:solidFill>
              </a:rPr>
              <a:t>Measurements of Compactness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Polsby-Popper Test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 smtClean="0"/>
              <a:t>The Polsby-Popper test computes the ratio of the district area to the area of a circle with the same perimeter: 4pArea/(Perimeter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). </a:t>
            </a:r>
          </a:p>
          <a:p>
            <a:r>
              <a:rPr lang="en-US" sz="1800" dirty="0" smtClean="0"/>
              <a:t>The measure is always between 0 and 1, with 1 being the most compact. </a:t>
            </a:r>
          </a:p>
          <a:p>
            <a:r>
              <a:rPr lang="en-US" sz="1800" dirty="0" smtClean="0"/>
              <a:t>The Polsby-Popper test computes one number for each district and the minimum, maximum, mean and standard deviation for the plan.</a:t>
            </a:r>
            <a:endParaRPr lang="en-US" sz="18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15221371"/>
              </p:ext>
            </p:extLst>
          </p:nvPr>
        </p:nvGraphicFramePr>
        <p:xfrm>
          <a:off x="5029200" y="1219200"/>
          <a:ext cx="2670175" cy="4558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988"/>
                <a:gridCol w="1373187"/>
              </a:tblGrid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Score</a:t>
                      </a:r>
                      <a:endParaRPr lang="en-US" dirty="0"/>
                    </a:p>
                  </a:txBody>
                  <a:tcPr/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.44</a:t>
                      </a:r>
                      <a:endParaRPr lang="en-US" dirty="0"/>
                    </a:p>
                  </a:txBody>
                  <a:tcPr/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.30</a:t>
                      </a:r>
                      <a:endParaRPr lang="en-US" dirty="0"/>
                    </a:p>
                  </a:txBody>
                  <a:tcPr/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.37</a:t>
                      </a:r>
                      <a:endParaRPr lang="en-US" dirty="0"/>
                    </a:p>
                  </a:txBody>
                  <a:tcPr/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.40</a:t>
                      </a:r>
                      <a:endParaRPr lang="en-US" dirty="0"/>
                    </a:p>
                  </a:txBody>
                  <a:tcPr/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.28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.42</a:t>
                      </a:r>
                      <a:endParaRPr lang="en-US" dirty="0"/>
                    </a:p>
                  </a:txBody>
                  <a:tcPr/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.49</a:t>
                      </a:r>
                      <a:endParaRPr lang="en-US" dirty="0"/>
                    </a:p>
                  </a:txBody>
                  <a:tcPr/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.39</a:t>
                      </a:r>
                      <a:endParaRPr lang="en-US" dirty="0"/>
                    </a:p>
                  </a:txBody>
                  <a:tcPr/>
                </a:tc>
              </a:tr>
              <a:tr h="455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.59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8001000" y="5715000"/>
            <a:ext cx="914400" cy="685800"/>
          </a:xfrm>
          <a:prstGeom prst="rect">
            <a:avLst/>
          </a:prstGeom>
        </p:spPr>
        <p:txBody>
          <a:bodyPr anchor="ctr"/>
          <a:lstStyle/>
          <a:p>
            <a:pPr algn="ctr"/>
            <a:fld id="{CB1A892D-B381-4CBE-8428-2A01FDF2780B}" type="slidenum">
              <a:rPr lang="en-US" sz="4000">
                <a:solidFill>
                  <a:schemeClr val="bg1"/>
                </a:solidFill>
                <a:latin typeface="Calibri" pitchFamily="-110" charset="0"/>
              </a:rPr>
              <a:pPr algn="ctr"/>
              <a:t>7</a:t>
            </a:fld>
            <a:endParaRPr lang="en-US" sz="4000" dirty="0">
              <a:solidFill>
                <a:schemeClr val="bg1"/>
              </a:solidFill>
              <a:latin typeface="Calibri" pitchFamily="-110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430213"/>
            <a:ext cx="7772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en-US" sz="2000" dirty="0">
              <a:latin typeface="Calibri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i="1" dirty="0" smtClean="0">
                <a:solidFill>
                  <a:srgbClr val="984807"/>
                </a:solidFill>
              </a:rPr>
              <a:t>Measurements of Compactness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Polsby-Popper Test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572000" cy="395128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Grid CD 9 is the best </a:t>
            </a:r>
          </a:p>
          <a:p>
            <a:pPr marL="0" indent="0">
              <a:buNone/>
            </a:pPr>
            <a:r>
              <a:rPr lang="en-US" sz="1800" dirty="0" smtClean="0"/>
              <a:t>under the Polsby-Popper Test</a:t>
            </a:r>
            <a:endParaRPr lang="en-US" dirty="0" smtClean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001000" y="5715000"/>
            <a:ext cx="914400" cy="685800"/>
          </a:xfrm>
          <a:prstGeom prst="rect">
            <a:avLst/>
          </a:prstGeom>
        </p:spPr>
        <p:txBody>
          <a:bodyPr anchor="ctr"/>
          <a:lstStyle/>
          <a:p>
            <a:pPr algn="ctr"/>
            <a:fld id="{CB1A892D-B381-4CBE-8428-2A01FDF2780B}" type="slidenum">
              <a:rPr lang="en-US" sz="4000">
                <a:solidFill>
                  <a:prstClr val="white"/>
                </a:solidFill>
                <a:latin typeface="Calibri" pitchFamily="-110" charset="0"/>
              </a:rPr>
              <a:pPr algn="ctr"/>
              <a:t>8</a:t>
            </a:fld>
            <a:endParaRPr lang="en-US" sz="4000" dirty="0">
              <a:solidFill>
                <a:prstClr val="white"/>
              </a:solidFill>
              <a:latin typeface="Calibri" pitchFamily="-110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0200"/>
            <a:ext cx="4479994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76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i="1" dirty="0" smtClean="0">
                <a:solidFill>
                  <a:srgbClr val="984807"/>
                </a:solidFill>
              </a:rPr>
              <a:t>Measurements of Compactness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Polsby-Popper Test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572000" cy="395128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Grid CD 5 is the worst</a:t>
            </a:r>
          </a:p>
          <a:p>
            <a:pPr marL="0" indent="0">
              <a:buNone/>
            </a:pPr>
            <a:r>
              <a:rPr lang="en-US" sz="1800" dirty="0" smtClean="0"/>
              <a:t>under the Polsby-Popper Test</a:t>
            </a:r>
            <a:endParaRPr lang="en-US" dirty="0" smtClean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001000" y="5715000"/>
            <a:ext cx="914400" cy="685800"/>
          </a:xfrm>
          <a:prstGeom prst="rect">
            <a:avLst/>
          </a:prstGeom>
        </p:spPr>
        <p:txBody>
          <a:bodyPr anchor="ctr"/>
          <a:lstStyle/>
          <a:p>
            <a:pPr algn="ctr"/>
            <a:fld id="{CB1A892D-B381-4CBE-8428-2A01FDF2780B}" type="slidenum">
              <a:rPr lang="en-US" sz="4000">
                <a:solidFill>
                  <a:prstClr val="white"/>
                </a:solidFill>
                <a:latin typeface="Calibri" pitchFamily="-110" charset="0"/>
              </a:rPr>
              <a:pPr algn="ctr"/>
              <a:t>9</a:t>
            </a:fld>
            <a:endParaRPr lang="en-US" sz="4000" dirty="0">
              <a:solidFill>
                <a:prstClr val="white"/>
              </a:solidFill>
              <a:latin typeface="Calibri" pitchFamily="-110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77950"/>
            <a:ext cx="2889250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83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15579</TotalTime>
  <Words>763</Words>
  <Application>Microsoft Office PowerPoint</Application>
  <PresentationFormat>On-screen Show (4:3)</PresentationFormat>
  <Paragraphs>205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Arizona Independent Redistricting Commission Compactness Measures </vt:lpstr>
      <vt:lpstr> Why is Compactness important </vt:lpstr>
      <vt:lpstr>Measurements of Compactness</vt:lpstr>
      <vt:lpstr>Measurements of Compactness</vt:lpstr>
      <vt:lpstr>Measurements of Compactness</vt:lpstr>
      <vt:lpstr>Measurements of Compactness</vt:lpstr>
      <vt:lpstr>Measurements of Compactness</vt:lpstr>
      <vt:lpstr>Measurements of Compactness</vt:lpstr>
      <vt:lpstr>Measurements of Compactness</vt:lpstr>
      <vt:lpstr>Measurements of Compactness</vt:lpstr>
      <vt:lpstr>Measurements of Compactness</vt:lpstr>
      <vt:lpstr>Measurements of Compactness</vt:lpstr>
      <vt:lpstr>Measurements of Compactness</vt:lpstr>
      <vt:lpstr>Measurements of Compactness</vt:lpstr>
      <vt:lpstr>Measurements of Compactness</vt:lpstr>
      <vt:lpstr>Measurements of Compactness</vt:lpstr>
      <vt:lpstr>Measurements of Compactness</vt:lpstr>
      <vt:lpstr>Measurements of Compactness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willie</dc:creator>
  <cp:lastModifiedBy>Willie</cp:lastModifiedBy>
  <cp:revision>934</cp:revision>
  <dcterms:created xsi:type="dcterms:W3CDTF">2011-08-12T14:15:53Z</dcterms:created>
  <dcterms:modified xsi:type="dcterms:W3CDTF">2011-08-31T17:18:19Z</dcterms:modified>
</cp:coreProperties>
</file>